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03" r:id="rId2"/>
    <p:sldId id="566" r:id="rId3"/>
    <p:sldId id="565" r:id="rId4"/>
    <p:sldId id="567" r:id="rId5"/>
    <p:sldId id="551" r:id="rId6"/>
    <p:sldId id="568" r:id="rId7"/>
    <p:sldId id="569" r:id="rId8"/>
    <p:sldId id="570" r:id="rId9"/>
    <p:sldId id="571" r:id="rId10"/>
    <p:sldId id="557" r:id="rId11"/>
    <p:sldId id="560" r:id="rId12"/>
    <p:sldId id="572" r:id="rId13"/>
    <p:sldId id="487" r:id="rId14"/>
    <p:sldId id="319" r:id="rId15"/>
    <p:sldId id="346" r:id="rId16"/>
    <p:sldId id="573" r:id="rId17"/>
    <p:sldId id="574" r:id="rId18"/>
    <p:sldId id="575" r:id="rId19"/>
    <p:sldId id="561" r:id="rId2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5"/>
    <p:restoredTop sz="75306"/>
  </p:normalViewPr>
  <p:slideViewPr>
    <p:cSldViewPr snapToGrid="0" snapToObjects="1">
      <p:cViewPr>
        <p:scale>
          <a:sx n="101" d="100"/>
          <a:sy n="101" d="100"/>
        </p:scale>
        <p:origin x="808" y="4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a lab notebook interface for analysis, visualization, and annotation of our work.</a:t>
            </a:r>
          </a:p>
          <a:p>
            <a:endParaRPr lang="en-US" dirty="0"/>
          </a:p>
          <a:p>
            <a:r>
              <a:rPr lang="en-US" dirty="0"/>
              <a:t>It is quickly becoming the gold standard for reproducible data analysis.  We will use Quarto in this session and we encourage you to continue using it consistently in your future work when you do anything in R.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R going on in the second line of code.</a:t>
            </a:r>
          </a:p>
          <a:p>
            <a:endParaRPr lang="en-US" dirty="0"/>
          </a:p>
          <a:p>
            <a:r>
              <a:rPr lang="en-US" dirty="0"/>
              <a:t>…</a:t>
            </a:r>
          </a:p>
          <a:p>
            <a:endParaRPr lang="en-US" dirty="0"/>
          </a:p>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R going on in the second line of code.</a:t>
            </a:r>
          </a:p>
          <a:p>
            <a:endParaRPr lang="en-US" dirty="0"/>
          </a:p>
          <a:p>
            <a:r>
              <a:rPr lang="en-US" dirty="0"/>
              <a:t>…</a:t>
            </a:r>
          </a:p>
          <a:p>
            <a:endParaRPr lang="en-US" dirty="0"/>
          </a:p>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bio</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headshot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i="1" dirty="0">
                <a:effectLst/>
              </a:rPr>
              <a:t>or at least aren't opposed to meeting them!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 Cloud training environment that we’ve set up specifically for this course so you don’t have to download anything. However after the course we highly recommend you download the RStudio IDE from the Posit website. It’ll look very similar to this.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Posit Cloud IDE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today.</a:t>
            </a:r>
          </a:p>
          <a:p>
            <a:endParaRPr lang="en-US" baseline="0" dirty="0"/>
          </a:p>
          <a:p>
            <a:r>
              <a:rPr lang="en-US" baseline="0" dirty="0"/>
              <a:t>The pane I have labeled “Files and other stuff” has a few of tabs. The most important one for today is the “Files,” and you’ve already explored that. But here’s also where help pages for R commands will show.</a:t>
            </a:r>
          </a:p>
          <a:p>
            <a:endParaRPr lang="en-US" baseline="0" dirty="0"/>
          </a:p>
          <a:p>
            <a:r>
              <a:rPr lang="en-US" i="1" baseline="0" dirty="0"/>
              <a:t>Now redo the exercise and run the code chunks.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2445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5 Minute Intro to R</a:t>
            </a:r>
          </a:p>
        </p:txBody>
      </p:sp>
    </p:spTree>
    <p:extLst>
      <p:ext uri="{BB962C8B-B14F-4D97-AF65-F5344CB8AC3E}">
        <p14:creationId xmlns:p14="http://schemas.microsoft.com/office/powerpoint/2010/main" val="406325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6459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6272213"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47485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694251"/>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341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Quarto allows …</a:t>
            </a:r>
          </a:p>
          <a:p>
            <a:pPr marL="0" indent="0">
              <a:buNone/>
            </a:pPr>
            <a:endParaRPr lang="en-US" sz="3200" dirty="0"/>
          </a:p>
          <a:p>
            <a:pPr marL="0" indent="0">
              <a:buNone/>
            </a:pPr>
            <a:r>
              <a:rPr lang="en-US" sz="3200" dirty="0"/>
              <a:t>Essential concepts in R include packages which extend the functionality of R by providing new functions; functions, which do stuff; assignment of names to objects; and list objects which contain other objects that can be extracted with the $ operator.</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a:blip r:embed="rId4"/>
          <a:stretch>
            <a:fill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lnSpcReduction="10000"/>
          </a:bodyPr>
          <a:lstStyle/>
          <a:p>
            <a:pPr algn="l">
              <a:buFont typeface="Wingdings" pitchFamily="2" charset="2"/>
              <a:buChar char="Ø"/>
            </a:pPr>
            <a:r>
              <a:rPr lang="en-US" sz="2800" dirty="0"/>
              <a:t> </a:t>
            </a:r>
            <a:r>
              <a:rPr lang="en-US" sz="2800" dirty="0">
                <a:effectLst/>
              </a:rPr>
              <a:t>You are somewhat familiar with </a:t>
            </a:r>
            <a:r>
              <a:rPr lang="en-US" sz="2800" dirty="0" err="1">
                <a:effectLst/>
              </a:rPr>
              <a:t>REDCap</a:t>
            </a:r>
            <a:r>
              <a:rPr lang="en-US" sz="2800" dirty="0">
                <a:effectLst/>
              </a:rPr>
              <a:t> </a:t>
            </a:r>
          </a:p>
          <a:p>
            <a:pPr marL="128016" lvl="1" indent="0">
              <a:buNone/>
            </a:pPr>
            <a:endParaRPr lang="en-US" sz="2400" i="1" dirty="0">
              <a:effectLst/>
            </a:endParaRPr>
          </a:p>
          <a:p>
            <a:pPr algn="l">
              <a:buFont typeface="Wingdings" pitchFamily="2" charset="2"/>
              <a:buChar char="Ø"/>
            </a:pPr>
            <a:r>
              <a:rPr lang="en-US" sz="2800" dirty="0">
                <a:effectLst/>
              </a:rPr>
              <a:t> You have basic knowledge of R </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integrate </a:t>
            </a:r>
            <a:r>
              <a:rPr lang="en-US" sz="2800" dirty="0" err="1">
                <a:effectLst/>
              </a:rPr>
              <a:t>REDCap</a:t>
            </a:r>
            <a:r>
              <a:rPr lang="en-US" sz="2800" dirty="0">
                <a:effectLst/>
              </a:rPr>
              <a:t> and R so you can use these skills for your own work</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You'd like to meet others who are also interested in this</a:t>
            </a:r>
          </a:p>
          <a:p>
            <a:pPr marL="0" indent="0">
              <a:buNone/>
            </a:pPr>
            <a:endParaRPr lang="en-US" sz="2800" dirty="0"/>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10769</TotalTime>
  <Words>1301</Words>
  <Application>Microsoft Macintosh PowerPoint</Application>
  <PresentationFormat>Widescreen</PresentationFormat>
  <Paragraphs>163</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Getting Onto Posit Cloud</vt:lpstr>
      <vt:lpstr>PowerPoint Presentation</vt:lpstr>
      <vt:lpstr>PowerPoint Presentation</vt:lpstr>
      <vt:lpstr>Your Turn</vt:lpstr>
      <vt:lpstr>PowerPoint Presentation</vt:lpstr>
      <vt:lpstr>PowerPoint Presentation</vt:lpstr>
      <vt:lpstr>PowerPoint Presentation</vt:lpstr>
      <vt:lpstr>5 Minute Intro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574</cp:revision>
  <cp:lastPrinted>2019-02-19T22:36:37Z</cp:lastPrinted>
  <dcterms:created xsi:type="dcterms:W3CDTF">2018-02-01T22:00:01Z</dcterms:created>
  <dcterms:modified xsi:type="dcterms:W3CDTF">2023-09-09T00:59:53Z</dcterms:modified>
</cp:coreProperties>
</file>